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67" r:id="rId1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Source Code Pro" panose="02010600030101010101" charset="0"/>
      <p:regular r:id="rId18"/>
      <p:bold r:id="rId19"/>
    </p:embeddedFont>
    <p:embeddedFont>
      <p:font typeface="Oswald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1E90C92-1704-41F1-B2E2-F8721B16E730}">
  <a:tblStyle styleId="{C1E90C92-1704-41F1-B2E2-F8721B16E730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45" autoAdjust="0"/>
  </p:normalViewPr>
  <p:slideViewPr>
    <p:cSldViewPr snapToGrid="0">
      <p:cViewPr varScale="1">
        <p:scale>
          <a:sx n="122" d="100"/>
          <a:sy n="122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941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675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823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1779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Loss </a:t>
            </a:r>
            <a:r>
              <a:rPr lang="en-US" dirty="0" err="1"/>
              <a:t>doen’t</a:t>
            </a:r>
            <a:r>
              <a:rPr lang="en-US" dirty="0"/>
              <a:t> explain why GAN samples are sharp?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Non-convergence in GANs???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GAN loss is a key ingredient??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http://techpp.com/2010/02/18/convert-photos-to-sketches-online-for-free/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A lot of methods have being applied to the image translation problems. </a:t>
            </a: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performance of CNN is strongly dependent on loss functions specified by users. Common-used loss function for CNN, such as the Euclidean distance will tend to produce conservative and blurry images </a:t>
            </a:r>
          </a:p>
          <a:p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GAN can avoid blurry since the discriminator won’t accept a blurry image as “real”. But it only works well for smaller images (e.g. MNIST) but cannot directly handle large ones.</a:t>
            </a:r>
          </a:p>
          <a:p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Learning a conditional model </a:t>
            </a:r>
            <a:r>
              <a:rPr lang="en-US" sz="11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</a:t>
            </a:r>
            <a:r>
              <a:rPr lang="en-US" sz="11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1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often gives much better samples from all classes than learning </a:t>
            </a:r>
            <a:r>
              <a:rPr lang="en-US" sz="11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1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does. cGAN can generate high quality large images</a:t>
            </a:r>
          </a:p>
          <a:p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4. The GAN is know as unstable to train. 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propose a more stable set of architectures for training generative adversarial networks (conv with strides,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batchnormalization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People also tries to modify the objective function to  create better images</a:t>
            </a:r>
          </a:p>
          <a:p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equilibrium is a saddle point of the loss, generator minimize the log-probability that the discriminator being correct.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used the minibatch stochastic gradient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descentsolver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ADAM for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optimizationn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learning rate is set to 0.0002. We use a batch size of 1 and train for 200 epochs for Facades,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GoogleMap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Because of time restrictions, the edges to shoes photo and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Imagenet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dataset is trained for 20 epochs. The simulation is implemented on a GTX TITAN X graphic card.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"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411175" y="840980"/>
            <a:ext cx="8282400" cy="15585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200" dirty="0">
                <a:latin typeface="Calibri" panose="020F0502020204030204" pitchFamily="34" charset="0"/>
                <a:cs typeface="Calibri" panose="020F0502020204030204" pitchFamily="34" charset="0"/>
              </a:rPr>
              <a:t>Image-to-Image Translation with Conditional Adversarial Networks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Pengkai Zhu, Weiwei Tao,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Hari Saran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0583" y="2585155"/>
            <a:ext cx="458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Input                        Output                  Ground Truth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8778" y="534036"/>
            <a:ext cx="198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Aerial Photo to Map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8778" y="4657831"/>
            <a:ext cx="198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Map to Aerial Photo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46263" y="956206"/>
            <a:ext cx="4884952" cy="1631720"/>
            <a:chOff x="2546263" y="956206"/>
            <a:chExt cx="4884952" cy="1631720"/>
          </a:xfrm>
        </p:grpSpPr>
        <p:pic>
          <p:nvPicPr>
            <p:cNvPr id="2050" name="Picture 2" descr="https://lh6.googleusercontent.com/kzIX9oKGHDnar-isGNeTW6rx2BWRsu5yiA6b0zug7EmLKUAdBP78sADTjwBat3bHwR_f2hBIf2a70mki0yAi9nzSRFMCfCIhbur3u6aRDtPc0P0ChNL6ml0W-yIqsYiAEQoMwY_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263" y="958975"/>
              <a:ext cx="1628950" cy="162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3.googleusercontent.com/m2ITKGMvMAJiVzatFXQdmBNngGhfdkWoWoscxi3ejbeYjnoab1iWKFD-AEXcsG_KZfIqvVgEigehmD7VbmZtXJru3Ezq5l_1X1qquMlavgWrbCaVtUv5TeBU74yhfcn-hgKoBwa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213" y="958975"/>
              <a:ext cx="1628950" cy="162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s://lh3.googleusercontent.com/0AFCCX3aMOCsfDguH8MG9kFJPFKSid_sz_qhU0FcijqItWgxlZP3UlKexJGvrFyq_10V30XNDtPXihXHiC_JvbxiQX3jpVLVnUfDIEqLzF79eIJd1REJyJ2e0Su-ugj_aAjIKZGu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495" y="956206"/>
              <a:ext cx="1631720" cy="1631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550931" y="2923709"/>
            <a:ext cx="4877513" cy="1628949"/>
            <a:chOff x="2550931" y="2923709"/>
            <a:chExt cx="4877513" cy="1628949"/>
          </a:xfrm>
        </p:grpSpPr>
        <p:pic>
          <p:nvPicPr>
            <p:cNvPr id="2056" name="Picture 8" descr="https://lh5.googleusercontent.com/nVKJtmF06fCqh5KR-vrC0IaJz6f7KyI3b4Wy221y4Ny4JNoqcr1cLxNDVDDsSr9GpuYI_d0m0Ju43Bl6QydEX0-YvNeWIIfvsI7c4KLZ2gBShzZvwzfUNi70uPNNeblwvGA_w78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931" y="2923709"/>
              <a:ext cx="1624282" cy="1624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lh5.googleusercontent.com/emC50uOKvQZvT8pRvzuau0CzxVCpzbNPTlg_6pIAe0Kp14KeQe0bUfTyJhMK0B34SLdVOarXN4_1IHtNZGHM40My75yI9j2cUUYHXs0XIsRCEuhwTVz00yig4zoLAWcBbeUnEJv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213" y="2923709"/>
              <a:ext cx="1628949" cy="1628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lh5.googleusercontent.com/i7PNoeBO8rGM8wcDcnQV7WLlLDX62w-OnCm9q9NBwt3r8HHzaXW_ksR412TfZQlK6V2Bt1EK5IqKkLPffZh5G8Pxjf_s0HV9eZNA2ohuTS51UKm_aeG0kFGX3vyfm7sUaaxgZqA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495" y="2923709"/>
              <a:ext cx="1628949" cy="1628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645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0583" y="2585155"/>
            <a:ext cx="458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Input                        Output                  Ground Truth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79742" y="442949"/>
            <a:ext cx="1419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Edge to Shoes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37435" y="4736033"/>
            <a:ext cx="232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Photo to Probability Map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50931" y="950780"/>
            <a:ext cx="4877154" cy="1634375"/>
            <a:chOff x="2550931" y="950780"/>
            <a:chExt cx="4877154" cy="1634375"/>
          </a:xfrm>
        </p:grpSpPr>
        <p:pic>
          <p:nvPicPr>
            <p:cNvPr id="4098" name="Picture 2" descr="https://lh3.googleusercontent.com/JtvkuhCDiLTPe3M5R9t0VLcF1AwReyCJFSpEOYL6oKGLG7OXdjqTEa4YFTl504GO8Jf64Y6tNb93Ho_NELNVSeAyvIpDuJ02idRWpjKPoqOxEDKRVc90Rn3N7G65SeEoNamGm_m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931" y="951537"/>
              <a:ext cx="1628951" cy="162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lh3.googleusercontent.com/s3sWBsVynbfm-ClF9o_mMCshRmEKu9fdTXmIcz6cNzlhGtaLeJQwHy7bnGLD6A3fG8xCzBpevvMdSesZXVUOUz2ssw-kWlON9C3QPdTl_4IAih6k6NtO3HP2mk_kO0iXrKu9QEL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613" y="950780"/>
              <a:ext cx="1634375" cy="1634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lh4.googleusercontent.com/d-KfF39LfK7W_E7AlodimuKxCS7zD67_EZgGbZvUWNEzA8HjDAu_-2NnoMprupAgZDSTb4MU0TPvQU9E6ZH5BcEypiRqN_4IzDCKekpPwpR8Msc6KAXs5K5DJuCFLdUJPRxGYGM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134" y="951536"/>
              <a:ext cx="1628951" cy="162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550931" y="2949427"/>
            <a:ext cx="4880885" cy="1638106"/>
            <a:chOff x="2550931" y="2949427"/>
            <a:chExt cx="4880885" cy="1638106"/>
          </a:xfrm>
        </p:grpSpPr>
        <p:pic>
          <p:nvPicPr>
            <p:cNvPr id="4104" name="Picture 8" descr="https://lh5.googleusercontent.com/LOd2GGb0A2S-g8nsdZCYhs0PvItEP_El_s2PcqgWYXNPmammUgLoMIH6b51kE2BPkqYrmngzZmZBcFz93jeH89LSh4XgyfAqLfTUPa-Xi8If7AucJUM7RNn8Ll9X6uXAhnscV78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931" y="2949427"/>
              <a:ext cx="1632682" cy="163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https://lh3.googleusercontent.com/oISWRM0OXhaB21DhjWT5Z3RrKBvqSE2pDHC6qWxntA5NxYMBckw0RRfSmmJKsFK5ameMK4kVYGuv66SA4nU8Xztxvu8VbmEgpq8epmzc1O2qpLMzXVMGmmZIxizs1NbPkQOZAcBV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882" y="2949427"/>
              <a:ext cx="1638106" cy="1638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https://lh6.googleusercontent.com/ERxhcLY42CbYpWd-s0DWP60spdrYnCQBscKZBMSILsAhX4dgQ33kue7pP7lA2iUZUIOdNVILdL7AgP9RsTW0bQFH6z1upPb57Gj0wUmI_8EMl8fG7yetfbOhwQvHfdYXu9VeJxS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134" y="2949428"/>
              <a:ext cx="1632682" cy="163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552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Loss function analysis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485083" y="2508430"/>
            <a:ext cx="5649552" cy="1883184"/>
            <a:chOff x="1517330" y="2815858"/>
            <a:chExt cx="5649552" cy="188318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3698" y="2815858"/>
              <a:ext cx="1883184" cy="188318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0514" y="2815858"/>
              <a:ext cx="1883184" cy="188318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330" y="2815858"/>
              <a:ext cx="1883184" cy="188318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823351" y="198746"/>
            <a:ext cx="900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669" y="4490219"/>
            <a:ext cx="5023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GAN + L1                               GAN                                       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+ L2</a:t>
            </a:r>
          </a:p>
        </p:txBody>
      </p:sp>
      <p:pic>
        <p:nvPicPr>
          <p:cNvPr id="14" name="Shape 93" descr="formula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9350" y="1326570"/>
            <a:ext cx="3783834" cy="62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451" y="526641"/>
            <a:ext cx="1883184" cy="18831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99" y="2508430"/>
            <a:ext cx="1883184" cy="18831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7734" y="4490219"/>
            <a:ext cx="1322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 absolute error 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3698264"/>
                  </p:ext>
                </p:extLst>
              </p:nvPr>
            </p:nvGraphicFramePr>
            <p:xfrm>
              <a:off x="1880626" y="1493092"/>
              <a:ext cx="4578900" cy="3337560"/>
            </p:xfrm>
            <a:graphic>
              <a:graphicData uri="http://schemas.openxmlformats.org/drawingml/2006/table">
                <a:tbl>
                  <a:tblPr firstRow="1" bandRow="1">
                    <a:tableStyleId>{C1E90C92-1704-41F1-B2E2-F8721B16E730}</a:tableStyleId>
                  </a:tblPr>
                  <a:tblGrid>
                    <a:gridCol w="2829122">
                      <a:extLst>
                        <a:ext uri="{9D8B030D-6E8A-4147-A177-3AD203B41FA5}">
                          <a16:colId xmlns:a16="http://schemas.microsoft.com/office/drawing/2014/main" val="2643879168"/>
                        </a:ext>
                      </a:extLst>
                    </a:gridCol>
                    <a:gridCol w="1749778">
                      <a:extLst>
                        <a:ext uri="{9D8B030D-6E8A-4147-A177-3AD203B41FA5}">
                          <a16:colId xmlns:a16="http://schemas.microsoft.com/office/drawing/2014/main" val="3195295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Task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MAE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13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Label to Architecture (cGAN+L1)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0.1757±0.0420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52839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Label to Architecture (cGAN+L2)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u="none" strike="noStrike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0.1778±0.0405</m:t>
                                </m:r>
                              </m:oMath>
                            </m:oMathPara>
                          </a14:m>
                          <a:endParaRPr lang="en-US" sz="1400" b="0" i="0" u="none" strike="noStrike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2701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Label to Architecture (cGAN only)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0.1930±0.0525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832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Architecture to Label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0.1006±0.0278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78989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Aerial Photo to Map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0.0262±0.0086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650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Map to Aerial Photo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0.1306±0.0250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360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Edge to Shoes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0.0765±0.0250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1677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Photo to Probability Map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0.2229±0.0831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5868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3698264"/>
                  </p:ext>
                </p:extLst>
              </p:nvPr>
            </p:nvGraphicFramePr>
            <p:xfrm>
              <a:off x="1880626" y="1493092"/>
              <a:ext cx="4578900" cy="3337560"/>
            </p:xfrm>
            <a:graphic>
              <a:graphicData uri="http://schemas.openxmlformats.org/drawingml/2006/table">
                <a:tbl>
                  <a:tblPr firstRow="1" bandRow="1">
                    <a:tableStyleId>{C1E90C92-1704-41F1-B2E2-F8721B16E730}</a:tableStyleId>
                  </a:tblPr>
                  <a:tblGrid>
                    <a:gridCol w="2829122">
                      <a:extLst>
                        <a:ext uri="{9D8B030D-6E8A-4147-A177-3AD203B41FA5}">
                          <a16:colId xmlns:a16="http://schemas.microsoft.com/office/drawing/2014/main" val="2643879168"/>
                        </a:ext>
                      </a:extLst>
                    </a:gridCol>
                    <a:gridCol w="1749778">
                      <a:extLst>
                        <a:ext uri="{9D8B030D-6E8A-4147-A177-3AD203B41FA5}">
                          <a16:colId xmlns:a16="http://schemas.microsoft.com/office/drawing/2014/main" val="31952954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Task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MAE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1313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Label to Architecture (cGAN+L1)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2369" t="-101639" r="-697" b="-7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52839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Label to Architecture (cGAN+L2)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2369" t="-201639" r="-697" b="-6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701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Label to Architecture (cGAN only)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2369" t="-301639" r="-697" b="-5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8327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Architecture to Label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2369" t="-401639" r="-697" b="-4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78989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Aerial Photo to Map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2369" t="-501639" r="-697" b="-3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66504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Map to Aerial Photo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2369" t="-601639" r="-697" b="-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1360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Edge to Shoes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2369" t="-701639" r="-697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1677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Photo to Probability Map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2369" t="-801639" r="-697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5868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49597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215829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cGAN is a promising approach for image translation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General framework for multiple tasks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Blurry, artifacts issue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Pretrained model for generator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Task</a:t>
            </a:r>
          </a:p>
        </p:txBody>
      </p:sp>
      <p:pic>
        <p:nvPicPr>
          <p:cNvPr id="1028" name="Picture 4" descr="Image result for image colorization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1" y="1478500"/>
            <a:ext cx="4290658" cy="122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144" y="901224"/>
            <a:ext cx="2331083" cy="18001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76526" y="2756192"/>
            <a:ext cx="3955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http://theusbport.com/google-creatives-explain-style-transfer-turn-photos-art/20027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4400" y="2676182"/>
            <a:ext cx="25344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800" dirty="0"/>
              <a:t>https://www.researchgate.net/figure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t="5115"/>
          <a:stretch/>
        </p:blipFill>
        <p:spPr>
          <a:xfrm>
            <a:off x="3089869" y="3170842"/>
            <a:ext cx="2949532" cy="16141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473" y="3048168"/>
            <a:ext cx="2545507" cy="176488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08983" y="4869240"/>
            <a:ext cx="3535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800" dirty="0"/>
              <a:t>http://techpp.com/2010/02/18/convert-photos-to-sketches-online-for-free/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05635" y="4838483"/>
            <a:ext cx="25344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800" dirty="0"/>
              <a:t>Isola et al., 2016</a:t>
            </a:r>
          </a:p>
        </p:txBody>
      </p:sp>
      <p:pic>
        <p:nvPicPr>
          <p:cNvPr id="33" name="Picture 2" descr="https://lh3.googleusercontent.com/3jvb2lhS2u4IEQ3Wipy3KaYWpl2Ol4DAnSyXlHB4SZ2tEDk4HHgeEO9qUCXFcuLoe5qQID_AdMusKFIh_QLj_tTAhDMMsTj8LM8_4drJFWIHZaic4IBpEGHMuhX1cYZcmiK-Jc8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72" y="3243349"/>
            <a:ext cx="2938197" cy="146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b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409190"/>
            <a:ext cx="8520600" cy="36746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CNN is used to generate colorful images </a:t>
            </a:r>
            <a:r>
              <a:rPr lang="en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Zhang et al., 2016</a:t>
            </a:r>
            <a:r>
              <a:rPr lang="en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).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GAN (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Goodfellow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 et al., 2014</a:t>
            </a:r>
            <a:r>
              <a:rPr lang="en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works well for generating small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Conditional GAN is developed to generate high quality natural images (Denton et al.,2015).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convolutional GANs (DCGANs) are more stable to be trained (Radford et al., 2016).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cGAN objective function is mixed with the traditional L2 loss to generate images, which is proved to give better performance (Pathak  et al., 2016).</a:t>
            </a:r>
          </a:p>
        </p:txBody>
      </p:sp>
      <p:sp>
        <p:nvSpPr>
          <p:cNvPr id="2" name="Arrow: Right 1"/>
          <p:cNvSpPr/>
          <p:nvPr/>
        </p:nvSpPr>
        <p:spPr>
          <a:xfrm>
            <a:off x="49453" y="4194312"/>
            <a:ext cx="403917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3370" y="4123946"/>
            <a:ext cx="936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Call for a method which can deal with all kinds of image processing tasks! (Isola et al., 2016)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3240713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cGAN framework 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ounded Rectangle 6"/>
          <p:cNvSpPr>
            <a:spLocks/>
          </p:cNvSpPr>
          <p:nvPr/>
        </p:nvSpPr>
        <p:spPr>
          <a:xfrm>
            <a:off x="201353" y="1470002"/>
            <a:ext cx="1158240" cy="57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1824824" y="2353972"/>
            <a:ext cx="1150102" cy="55061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Generator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12"/>
          <p:cNvSpPr/>
          <p:nvPr/>
        </p:nvSpPr>
        <p:spPr>
          <a:xfrm>
            <a:off x="5180394" y="3115969"/>
            <a:ext cx="1365050" cy="5486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Discriminator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1550504" y="2636736"/>
            <a:ext cx="27432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ounded Rectangle 26"/>
          <p:cNvSpPr/>
          <p:nvPr/>
        </p:nvSpPr>
        <p:spPr>
          <a:xfrm>
            <a:off x="6845345" y="2716511"/>
            <a:ext cx="2004035" cy="13747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tries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x,G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x,z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0,</a:t>
            </a:r>
          </a:p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D(x,y0) to be 1;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tries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x,G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x,z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3" name="image1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38322" y="1989198"/>
            <a:ext cx="1280160" cy="1280160"/>
          </a:xfrm>
          <a:prstGeom prst="rect">
            <a:avLst/>
          </a:prstGeom>
          <a:ln/>
        </p:spPr>
      </p:pic>
      <p:pic>
        <p:nvPicPr>
          <p:cNvPr id="15" name="image0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26" y="2811111"/>
            <a:ext cx="1280160" cy="1280160"/>
          </a:xfrm>
          <a:prstGeom prst="rect">
            <a:avLst/>
          </a:prstGeom>
          <a:ln/>
        </p:spPr>
      </p:pic>
      <p:sp>
        <p:nvSpPr>
          <p:cNvPr id="16" name="Rectangle 15"/>
          <p:cNvSpPr/>
          <p:nvPr/>
        </p:nvSpPr>
        <p:spPr>
          <a:xfrm>
            <a:off x="-1478" y="2478600"/>
            <a:ext cx="1447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Image x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68026" y="1426623"/>
            <a:ext cx="12207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Generated Image 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85545" y="3276400"/>
            <a:ext cx="1447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Image x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image0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53154" y="3614954"/>
            <a:ext cx="1280160" cy="1280160"/>
          </a:xfrm>
          <a:prstGeom prst="rect">
            <a:avLst/>
          </a:prstGeom>
          <a:ln/>
        </p:spPr>
      </p:pic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974926" y="2636736"/>
            <a:ext cx="27432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4710653" y="3399608"/>
            <a:ext cx="392436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6571025" y="3380922"/>
            <a:ext cx="27432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022142" y="885602"/>
            <a:ext cx="14477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Image 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196598" y="896595"/>
            <a:ext cx="1942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Ground Truth y0</a:t>
            </a:r>
          </a:p>
        </p:txBody>
      </p:sp>
      <p:sp>
        <p:nvSpPr>
          <p:cNvPr id="45" name="Left Bracket 44"/>
          <p:cNvSpPr/>
          <p:nvPr/>
        </p:nvSpPr>
        <p:spPr>
          <a:xfrm rot="16200000">
            <a:off x="5802876" y="1694655"/>
            <a:ext cx="286975" cy="1679413"/>
          </a:xfrm>
          <a:prstGeom prst="leftBracket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cxnSpLocks/>
          </p:cNvCxnSpPr>
          <p:nvPr/>
        </p:nvCxnSpPr>
        <p:spPr>
          <a:xfrm>
            <a:off x="5884467" y="2677720"/>
            <a:ext cx="0" cy="44310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" name="Picture 4" descr="https://lh3.googleusercontent.com/SJfmPNVbwh-E361ZNpS-K-x34iQAR8yPMs81WSWs1-u2ouDX9A7Q92WmASwv2rGar-Rt1CY15htkoUf5O0F3Qiy-xTBFiOsmSVL7R9eJEbKAl-CmYLPgncFdKHzhyLuRr2ZKPgH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86" y="1209859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0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45631" y="1206363"/>
            <a:ext cx="1280160" cy="1280160"/>
          </a:xfrm>
          <a:prstGeom prst="rect">
            <a:avLst/>
          </a:prstGeom>
          <a:ln/>
        </p:spPr>
      </p:pic>
      <p:sp>
        <p:nvSpPr>
          <p:cNvPr id="3" name="Right Bracket 2"/>
          <p:cNvSpPr/>
          <p:nvPr/>
        </p:nvSpPr>
        <p:spPr>
          <a:xfrm>
            <a:off x="1359593" y="1729409"/>
            <a:ext cx="190911" cy="188388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ket 26"/>
          <p:cNvSpPr/>
          <p:nvPr/>
        </p:nvSpPr>
        <p:spPr>
          <a:xfrm>
            <a:off x="4527512" y="2573963"/>
            <a:ext cx="190911" cy="188388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Encoder-decoder with skips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9542" y="1285781"/>
            <a:ext cx="9144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56748" y="1555294"/>
            <a:ext cx="328910" cy="1371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13725" y="1840957"/>
            <a:ext cx="228600" cy="7315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5633" y="1978117"/>
            <a:ext cx="36576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34507" y="2037717"/>
            <a:ext cx="564067" cy="274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72155" y="2130211"/>
            <a:ext cx="914400" cy="1371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66607" y="2136893"/>
            <a:ext cx="1371600" cy="914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34972" y="3256897"/>
            <a:ext cx="9144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13052" y="3490315"/>
            <a:ext cx="328910" cy="1371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81939" y="3792394"/>
            <a:ext cx="228600" cy="7315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46420" y="3942697"/>
            <a:ext cx="36576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34508" y="4034539"/>
            <a:ext cx="564067" cy="274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51383" y="4110903"/>
            <a:ext cx="914400" cy="1371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464311" y="4148437"/>
            <a:ext cx="1371600" cy="914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110"/>
          <p:cNvSpPr/>
          <p:nvPr/>
        </p:nvSpPr>
        <p:spPr>
          <a:xfrm flipH="1">
            <a:off x="2025339" y="4093588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ge0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2494" y="1562672"/>
            <a:ext cx="1371600" cy="1371600"/>
          </a:xfrm>
          <a:prstGeom prst="rect">
            <a:avLst/>
          </a:prstGeom>
          <a:ln/>
        </p:spPr>
      </p:pic>
      <p:pic>
        <p:nvPicPr>
          <p:cNvPr id="36" name="image17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9448" y="3413536"/>
            <a:ext cx="1371600" cy="1371600"/>
          </a:xfrm>
          <a:prstGeom prst="rect">
            <a:avLst/>
          </a:prstGeom>
          <a:ln/>
        </p:spPr>
      </p:pic>
      <p:cxnSp>
        <p:nvCxnSpPr>
          <p:cNvPr id="37" name="Straight Arrow Connector 36"/>
          <p:cNvCxnSpPr>
            <a:cxnSpLocks/>
          </p:cNvCxnSpPr>
          <p:nvPr/>
        </p:nvCxnSpPr>
        <p:spPr>
          <a:xfrm>
            <a:off x="2829068" y="2328662"/>
            <a:ext cx="0" cy="168064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222521" y="1656697"/>
            <a:ext cx="45720" cy="2743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383738" y="2306343"/>
            <a:ext cx="3037" cy="173736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 flipH="1">
            <a:off x="4074228" y="2332286"/>
            <a:ext cx="13375" cy="167702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>
            <a:off x="4994986" y="2333298"/>
            <a:ext cx="1" cy="167601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</p:cNvCxnSpPr>
          <p:nvPr/>
        </p:nvCxnSpPr>
        <p:spPr>
          <a:xfrm>
            <a:off x="6309574" y="2332286"/>
            <a:ext cx="0" cy="1770997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8037909" y="2298157"/>
            <a:ext cx="17569" cy="173638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17565" y="780018"/>
            <a:ext cx="3156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Conv + Batch Normalization +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48255" y="1206854"/>
            <a:ext cx="345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DeConv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+ Batch Normalization +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ReLU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48255" y="455243"/>
            <a:ext cx="52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Skip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1649" y="1239826"/>
            <a:ext cx="685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75197" y="3074982"/>
            <a:ext cx="1123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170445" y="538643"/>
            <a:ext cx="0" cy="212856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ight Arrow 110"/>
          <p:cNvSpPr/>
          <p:nvPr/>
        </p:nvSpPr>
        <p:spPr>
          <a:xfrm flipH="1">
            <a:off x="2665382" y="4093588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110"/>
          <p:cNvSpPr/>
          <p:nvPr/>
        </p:nvSpPr>
        <p:spPr>
          <a:xfrm flipH="1">
            <a:off x="3221381" y="4093588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110"/>
          <p:cNvSpPr/>
          <p:nvPr/>
        </p:nvSpPr>
        <p:spPr>
          <a:xfrm flipH="1">
            <a:off x="3955234" y="4093588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110"/>
          <p:cNvSpPr/>
          <p:nvPr/>
        </p:nvSpPr>
        <p:spPr>
          <a:xfrm flipH="1">
            <a:off x="4843713" y="4085839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110"/>
          <p:cNvSpPr/>
          <p:nvPr/>
        </p:nvSpPr>
        <p:spPr>
          <a:xfrm flipH="1">
            <a:off x="6137233" y="4103283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110"/>
          <p:cNvSpPr/>
          <p:nvPr/>
        </p:nvSpPr>
        <p:spPr>
          <a:xfrm flipH="1">
            <a:off x="7887838" y="4093588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110"/>
          <p:cNvSpPr/>
          <p:nvPr/>
        </p:nvSpPr>
        <p:spPr>
          <a:xfrm>
            <a:off x="7891331" y="2090344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110"/>
          <p:cNvSpPr/>
          <p:nvPr/>
        </p:nvSpPr>
        <p:spPr>
          <a:xfrm>
            <a:off x="2049270" y="2115277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110"/>
          <p:cNvSpPr/>
          <p:nvPr/>
        </p:nvSpPr>
        <p:spPr>
          <a:xfrm>
            <a:off x="2689389" y="2118454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110"/>
          <p:cNvSpPr/>
          <p:nvPr/>
        </p:nvSpPr>
        <p:spPr>
          <a:xfrm>
            <a:off x="3261819" y="2108741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110"/>
          <p:cNvSpPr/>
          <p:nvPr/>
        </p:nvSpPr>
        <p:spPr>
          <a:xfrm>
            <a:off x="3953973" y="2108741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110"/>
          <p:cNvSpPr/>
          <p:nvPr/>
        </p:nvSpPr>
        <p:spPr>
          <a:xfrm>
            <a:off x="4807205" y="2111918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110"/>
          <p:cNvSpPr/>
          <p:nvPr/>
        </p:nvSpPr>
        <p:spPr>
          <a:xfrm>
            <a:off x="6159511" y="2090008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110"/>
          <p:cNvSpPr/>
          <p:nvPr/>
        </p:nvSpPr>
        <p:spPr>
          <a:xfrm>
            <a:off x="5081525" y="883217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110"/>
          <p:cNvSpPr/>
          <p:nvPr/>
        </p:nvSpPr>
        <p:spPr>
          <a:xfrm flipH="1">
            <a:off x="5073935" y="1284691"/>
            <a:ext cx="274320" cy="182880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Implementation details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3" name="Shape 93" descr="formula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19" y="1824377"/>
            <a:ext cx="3783834" cy="62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92264" y="1404369"/>
            <a:ext cx="288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Objective function: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607475"/>
            <a:ext cx="8232990" cy="20257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6" name="Shape 106"/>
          <p:cNvGraphicFramePr/>
          <p:nvPr>
            <p:extLst>
              <p:ext uri="{D42A27DB-BD31-4B8C-83A1-F6EECF244321}">
                <p14:modId xmlns:p14="http://schemas.microsoft.com/office/powerpoint/2010/main" val="2913033163"/>
              </p:ext>
            </p:extLst>
          </p:nvPr>
        </p:nvGraphicFramePr>
        <p:xfrm>
          <a:off x="614920" y="1379689"/>
          <a:ext cx="7256834" cy="3162057"/>
        </p:xfrm>
        <a:graphic>
          <a:graphicData uri="http://schemas.openxmlformats.org/drawingml/2006/table">
            <a:tbl>
              <a:tblPr>
                <a:tableStyleId>{C1E90C92-1704-41F1-B2E2-F8721B16E730}</a:tableStyleId>
              </a:tblPr>
              <a:tblGrid>
                <a:gridCol w="1669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15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052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Dataset</a:t>
                      </a:r>
                      <a:endParaRPr lang="en" sz="18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Training Samples</a:t>
                      </a:r>
                      <a:endParaRPr lang="en" sz="18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Validation Samples</a:t>
                      </a:r>
                      <a:endParaRPr lang="en" sz="18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Type</a:t>
                      </a:r>
                      <a:endParaRPr lang="en" sz="18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1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Facades</a:t>
                      </a:r>
                      <a:endParaRPr lang="en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Structural label ↔ Photo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65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Google Maps</a:t>
                      </a:r>
                      <a:endParaRPr lang="en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1096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1098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Map ↔ Aerial Photo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65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Edge to Shoes</a:t>
                      </a:r>
                      <a:endParaRPr lang="en" sz="16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Edges → Shoes Photo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11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ImageNet</a:t>
                      </a:r>
                      <a:endParaRPr lang="en" sz="16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2500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Photo → Probability Map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Evaluation metric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It  is </a:t>
            </a: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still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e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open problem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Plausibility to people: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Examples illustration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Quantitative metric: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Pixel by pixel mean absolute error (MAE) betwee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 synthetic</a:t>
            </a:r>
            <a:r>
              <a:rPr lang="en" sz="1600" dirty="0">
                <a:latin typeface="Calibri" panose="020F0502020204030204" pitchFamily="34" charset="0"/>
                <a:cs typeface="Calibri" panose="020F0502020204030204" pitchFamily="34" charset="0"/>
              </a:rPr>
              <a:t> image and ground truth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46263" y="914397"/>
            <a:ext cx="4886851" cy="1628951"/>
            <a:chOff x="2546263" y="914397"/>
            <a:chExt cx="4886851" cy="1628951"/>
          </a:xfrm>
        </p:grpSpPr>
        <p:pic>
          <p:nvPicPr>
            <p:cNvPr id="1026" name="Picture 2" descr="https://lh5.googleusercontent.com/KcdFali9FRf3cRx_cdalujz_qNFGBpJH1cYcKizQlH2Poc7B0PowQ8t7fLzvpFoSJdljwcIZqT4DJ6RCgfTh86WVEn0JKEradOtLd8uQ8QCo-bgXvYLe3fbgXsV4yiY9H9iErskQ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263" y="914398"/>
              <a:ext cx="1628950" cy="162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lh6.googleusercontent.com/nM01ailxGmQREfe5C049O-nvRgS3a85ClZWspvtBWztC2kOsNJCSykVEqwKjBmovsr6irTgf78Yc3paL2Xj2-gka5NkfMrbJ8dTpq3cu1AHpqyCF5HoM7TZzPkSRpQGACz7ZIpq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4163" y="914397"/>
              <a:ext cx="1628951" cy="162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lh6.googleusercontent.com/LHk2VKT3-GY6S5GdYuMzyx8NcJPQVQJY7qw8kN46qdvMaEmWv9fl6onCCnHsSBe3fv3vm4YPGZhWYLQuqIy13BabVFtuDSCm4gx1NaI7-6w9QLmBmGJBRaS_bLzAjBqJq8ed7Df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211" y="914397"/>
              <a:ext cx="1628951" cy="162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546265" y="2949749"/>
            <a:ext cx="4886849" cy="1628950"/>
            <a:chOff x="2128576" y="2735260"/>
            <a:chExt cx="4886849" cy="1628950"/>
          </a:xfrm>
        </p:grpSpPr>
        <p:pic>
          <p:nvPicPr>
            <p:cNvPr id="1032" name="Picture 8" descr="https://lh3.googleusercontent.com/5V2JvopJT-SktaQJMmN0h8Ti8KlibMcwzzrBJU2AdRbvZEuYrlrL0kxvT41VWub92p092x7oXDwrPV9Wf3InK6RZiR5hu8eOz547sKU1GO-jE7TQ3MmAQUAXXB5KCEM4IGTeSY2B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576" y="2735260"/>
              <a:ext cx="1628950" cy="162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lh5.googleusercontent.com/7iOE_OjJ1-oKpUnDy7nvX88stHDnMVJfKHfbBlz3jwxWKidnbRAMZyaGhgjlDgFyYRlOcWoaqWZkH5L1t6MUQdaphEXqWkHXaD2jC_s-COW8IEULk7i66CL5dv9bxYtBX-FU2EJ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526" y="2735260"/>
              <a:ext cx="1628950" cy="162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lh6.googleusercontent.com/vINM8j6nI4mVsrEsC3bp0bEO_LUwEs7JD73Tcb_2YR-nV_zTeiBqdGwGN2oUfgV-nFIxIw_0O0NW9MVn_djticIGNTydvgXpKH17z1pPZGbPRrv_kqrtEox2FLb5t_9v8Myp9rvy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475" y="2735260"/>
              <a:ext cx="1628950" cy="1628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3070583" y="2585155"/>
            <a:ext cx="458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Input                        Output                  Ground Truth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8778" y="534036"/>
            <a:ext cx="198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Label to Architecture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8778" y="4657831"/>
            <a:ext cx="1981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Architecture to Label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718</Words>
  <Application>Microsoft Office PowerPoint</Application>
  <PresentationFormat>On-screen Show (16:9)</PresentationFormat>
  <Paragraphs>121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Cambria Math</vt:lpstr>
      <vt:lpstr>Source Code Pro</vt:lpstr>
      <vt:lpstr>Oswald</vt:lpstr>
      <vt:lpstr>宋体</vt:lpstr>
      <vt:lpstr>Calibri</vt:lpstr>
      <vt:lpstr>Calibri Light</vt:lpstr>
      <vt:lpstr>modern-writer</vt:lpstr>
      <vt:lpstr>Image-to-Image Translation with Conditional Adversarial Networks</vt:lpstr>
      <vt:lpstr>Task</vt:lpstr>
      <vt:lpstr> Related work</vt:lpstr>
      <vt:lpstr>cGAN framework </vt:lpstr>
      <vt:lpstr>Encoder-decoder with skips</vt:lpstr>
      <vt:lpstr>Implementation details</vt:lpstr>
      <vt:lpstr>Datasets</vt:lpstr>
      <vt:lpstr>Evaluation metric</vt:lpstr>
      <vt:lpstr>Results</vt:lpstr>
      <vt:lpstr>Results</vt:lpstr>
      <vt:lpstr>Results</vt:lpstr>
      <vt:lpstr>Loss function analysis</vt:lpstr>
      <vt:lpstr>Mean absolute error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Image-to-Image Translation with Conditional Adversarial Networks</dc:title>
  <dc:creator>CSS</dc:creator>
  <cp:lastModifiedBy>Chen, Shuosong</cp:lastModifiedBy>
  <cp:revision>116</cp:revision>
  <dcterms:modified xsi:type="dcterms:W3CDTF">2017-05-02T16:43:36Z</dcterms:modified>
</cp:coreProperties>
</file>